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5"/>
  </p:sldMasterIdLst>
  <p:notesMasterIdLst>
    <p:notesMasterId r:id="rId6"/>
  </p:notesMasterIdLst>
  <p:sldIdLst>
    <p:sldId id="256" r:id="rId7"/>
    <p:sldId id="257" r:id="rId8"/>
    <p:sldId id="258" r:id="rId9"/>
  </p:sldIdLst>
  <p:sldSz cy="10287000" cx="18288000"/>
  <p:notesSz cx="6858000" cy="9144000"/>
  <p:embeddedFontLst>
    <p:embeddedFont>
      <p:font typeface="Halant"/>
      <p:bold r:id="rId10"/>
    </p:embeddedFont>
    <p:embeddedFont>
      <p:font typeface="Inter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AB17691-2335-493D-8267-5851AD62D4E4}">
  <a:tblStyle styleId="{4AB17691-2335-493D-8267-5851AD62D4E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Inter-regular.fntdata"/><Relationship Id="rId10" Type="http://schemas.openxmlformats.org/officeDocument/2006/relationships/font" Target="fonts/Halant-bold.fntdata"/><Relationship Id="rId13" Type="http://schemas.openxmlformats.org/officeDocument/2006/relationships/font" Target="fonts/Inter-italic.fntdata"/><Relationship Id="rId12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4" Type="http://schemas.openxmlformats.org/officeDocument/2006/relationships/font" Target="fonts/Inter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15926fa326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315926fa326_0_1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15926fa326_0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g315926fa326_0_2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5926fa326_0_2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g315926fa326_0_2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1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2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/>
          <p:nvPr/>
        </p:nvSpPr>
        <p:spPr>
          <a:xfrm>
            <a:off x="0" y="0"/>
            <a:ext cx="9144000" cy="10287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82850" lIns="182850" spcFirstLastPara="1" rIns="182850" wrap="square" tIns="18285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2" name="Google Shape;82;p13"/>
          <p:cNvGrpSpPr/>
          <p:nvPr/>
        </p:nvGrpSpPr>
        <p:grpSpPr>
          <a:xfrm>
            <a:off x="1660784" y="2382511"/>
            <a:ext cx="1491526" cy="91652"/>
            <a:chOff x="4580561" y="2589004"/>
            <a:chExt cx="1064464" cy="25200"/>
          </a:xfrm>
        </p:grpSpPr>
        <p:sp>
          <p:nvSpPr>
            <p:cNvPr id="83" name="Google Shape;83;p1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1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82850" lIns="182850" spcFirstLastPara="1" rIns="182850" wrap="square" tIns="18285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5" name="Google Shape;85;p13"/>
          <p:cNvSpPr txBox="1"/>
          <p:nvPr>
            <p:ph type="title"/>
          </p:nvPr>
        </p:nvSpPr>
        <p:spPr>
          <a:xfrm>
            <a:off x="1460000" y="2637300"/>
            <a:ext cx="6601800" cy="3374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None/>
              <a:defRPr sz="6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1449900" y="6323050"/>
            <a:ext cx="6601800" cy="1518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lv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  <a:defRPr sz="3200"/>
            </a:lvl1pPr>
            <a:lvl2pPr lvl="1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3200"/>
              <a:buNone/>
              <a:defRPr sz="3200"/>
            </a:lvl2pPr>
            <a:lvl3pPr lvl="2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3200"/>
              <a:buNone/>
              <a:defRPr sz="3200"/>
            </a:lvl3pPr>
            <a:lvl4pPr lvl="3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4pPr>
            <a:lvl5pPr lvl="4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5pPr>
            <a:lvl6pPr lvl="5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6pPr>
            <a:lvl7pPr lvl="6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7pPr>
            <a:lvl8pPr lvl="7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8pPr>
            <a:lvl9pPr lvl="8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87" name="Google Shape;87;p13"/>
          <p:cNvSpPr txBox="1"/>
          <p:nvPr>
            <p:ph idx="2" type="body"/>
          </p:nvPr>
        </p:nvSpPr>
        <p:spPr>
          <a:xfrm>
            <a:off x="10348450" y="2705250"/>
            <a:ext cx="6748800" cy="605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>
              <a:spcBef>
                <a:spcPts val="640"/>
              </a:spcBef>
              <a:spcAft>
                <a:spcPts val="0"/>
              </a:spcAft>
              <a:buSzPts val="3200"/>
              <a:buChar char="•"/>
              <a:defRPr/>
            </a:lvl1pPr>
            <a:lvl2pPr indent="-406400" lvl="1" marL="914400">
              <a:spcBef>
                <a:spcPts val="560"/>
              </a:spcBef>
              <a:spcAft>
                <a:spcPts val="0"/>
              </a:spcAft>
              <a:buSzPts val="2800"/>
              <a:buChar char="–"/>
              <a:defRPr/>
            </a:lvl2pPr>
            <a:lvl3pPr indent="-381000" lvl="2" marL="1371600">
              <a:spcBef>
                <a:spcPts val="480"/>
              </a:spcBef>
              <a:spcAft>
                <a:spcPts val="0"/>
              </a:spcAft>
              <a:buSzPts val="2400"/>
              <a:buChar char="•"/>
              <a:defRPr/>
            </a:lvl3pPr>
            <a:lvl4pPr indent="-355600" lvl="3" marL="1828800">
              <a:spcBef>
                <a:spcPts val="400"/>
              </a:spcBef>
              <a:spcAft>
                <a:spcPts val="0"/>
              </a:spcAft>
              <a:buSzPts val="2000"/>
              <a:buChar char="–"/>
              <a:defRPr/>
            </a:lvl4pPr>
            <a:lvl5pPr indent="-355600" lvl="4" marL="2286000">
              <a:spcBef>
                <a:spcPts val="400"/>
              </a:spcBef>
              <a:spcAft>
                <a:spcPts val="0"/>
              </a:spcAft>
              <a:buSzPts val="2000"/>
              <a:buChar char="»"/>
              <a:defRPr/>
            </a:lvl5pPr>
            <a:lvl6pPr indent="-355600" lvl="5" marL="27432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6pPr>
            <a:lvl7pPr indent="-355600" lvl="6" marL="32004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7pPr>
            <a:lvl8pPr indent="-355600" lvl="7" marL="36576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8pPr>
            <a:lvl9pPr indent="-355600" lvl="8" marL="4114800">
              <a:spcBef>
                <a:spcPts val="400"/>
              </a:spcBef>
              <a:spcAft>
                <a:spcPts val="0"/>
              </a:spcAft>
              <a:buSzPts val="2000"/>
              <a:buChar char="•"/>
              <a:defRPr/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17072605" y="9499702"/>
            <a:ext cx="1097400" cy="7872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7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7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7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9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0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0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1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4" name="Google Shape;94;p14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95" name="Google Shape;95;p14"/>
          <p:cNvSpPr txBox="1"/>
          <p:nvPr/>
        </p:nvSpPr>
        <p:spPr>
          <a:xfrm>
            <a:off x="555825" y="3801150"/>
            <a:ext cx="17406900" cy="12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418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Overall, the Articles of Confederation were _____________ in establishing the new United States in the 1780s.</a:t>
            </a:r>
            <a:endParaRPr sz="418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96" name="Google Shape;96;p14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97" name="Google Shape;97;p14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98" name="Google Shape;98;p14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99" name="Google Shape;99;p14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00" name="Google Shape;100;p14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01" name="Google Shape;101;p14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02" name="Google Shape;102;p14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03" name="Google Shape;103;p14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104" name="Google Shape;104;p14"/>
          <p:cNvGraphicFramePr/>
          <p:nvPr/>
        </p:nvGraphicFramePr>
        <p:xfrm>
          <a:off x="3320975" y="5222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{4AB17691-2335-493D-8267-5851AD62D4E4}</a:tableStyleId>
              </a:tblPr>
              <a:tblGrid>
                <a:gridCol w="6150725"/>
                <a:gridCol w="6150725"/>
              </a:tblGrid>
              <a:tr h="12238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Helpful</a:t>
                      </a:r>
                      <a:endParaRPr sz="4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Balanced/ Mixed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Still Deciding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4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Harmful</a:t>
                      </a:r>
                      <a:endParaRPr sz="4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105" name="Google Shape;105;p14"/>
          <p:cNvGrpSpPr/>
          <p:nvPr/>
        </p:nvGrpSpPr>
        <p:grpSpPr>
          <a:xfrm>
            <a:off x="13855208" y="1712071"/>
            <a:ext cx="2504257" cy="1771219"/>
            <a:chOff x="5376825" y="1512437"/>
            <a:chExt cx="3094350" cy="2481394"/>
          </a:xfrm>
        </p:grpSpPr>
        <p:sp>
          <p:nvSpPr>
            <p:cNvPr id="106" name="Google Shape;106;p14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14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4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4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4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4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4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13" name="Google Shape;113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114;p14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p14"/>
          <p:cNvSpPr txBox="1"/>
          <p:nvPr/>
        </p:nvSpPr>
        <p:spPr>
          <a:xfrm>
            <a:off x="1211200" y="2317350"/>
            <a:ext cx="12211800" cy="5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Read each option. Consider which one you agree with most. Go to the corner designated for the statement you agree with.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5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1" name="Google Shape;121;p15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22" name="Google Shape;122;p15"/>
          <p:cNvSpPr txBox="1"/>
          <p:nvPr/>
        </p:nvSpPr>
        <p:spPr>
          <a:xfrm>
            <a:off x="9838900" y="4136575"/>
            <a:ext cx="846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Overall, the Articles of Confederation were _____________ in establishing the new United States in the 1780s.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23" name="Google Shape;123;p15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24" name="Google Shape;124;p15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25" name="Google Shape;125;p15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26" name="Google Shape;126;p15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27" name="Google Shape;127;p15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28" name="Google Shape;128;p15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29" name="Google Shape;129;p15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30" name="Google Shape;130;p15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aphicFrame>
        <p:nvGraphicFramePr>
          <p:cNvPr id="131" name="Google Shape;131;p15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{4AB17691-2335-493D-8267-5851AD62D4E4}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Helpful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Balanced/ Mixed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Still Deciding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Harmful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  <p:grpSp>
        <p:nvGrpSpPr>
          <p:cNvPr id="132" name="Google Shape;132;p15"/>
          <p:cNvGrpSpPr/>
          <p:nvPr/>
        </p:nvGrpSpPr>
        <p:grpSpPr>
          <a:xfrm>
            <a:off x="12819920" y="2046009"/>
            <a:ext cx="2504257" cy="1771219"/>
            <a:chOff x="5376825" y="1512437"/>
            <a:chExt cx="3094350" cy="2481394"/>
          </a:xfrm>
        </p:grpSpPr>
        <p:sp>
          <p:nvSpPr>
            <p:cNvPr id="133" name="Google Shape;133;p15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15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15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15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15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15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15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40" name="Google Shape;140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1" name="Google Shape;141;p15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2" name="Google Shape;142;p15"/>
          <p:cNvSpPr txBox="1"/>
          <p:nvPr/>
        </p:nvSpPr>
        <p:spPr>
          <a:xfrm>
            <a:off x="1211200" y="2317350"/>
            <a:ext cx="8627700" cy="64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With the people in your corner,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sources support your choice?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evidence supports your choice? Cite!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Why didn’t you choose the other options? Why don’t you agree as much with the other choices?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/>
          <p:nvPr/>
        </p:nvSpPr>
        <p:spPr>
          <a:xfrm>
            <a:off x="12982861" y="6704153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3"/>
                </a:lnTo>
                <a:lnTo>
                  <a:pt x="0" y="247778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sp>
        <p:nvSpPr>
          <p:cNvPr id="148" name="Google Shape;148;p16"/>
          <p:cNvSpPr/>
          <p:nvPr/>
        </p:nvSpPr>
        <p:spPr>
          <a:xfrm>
            <a:off x="-3482681" y="-210192"/>
            <a:ext cx="7315200" cy="2477783"/>
          </a:xfrm>
          <a:custGeom>
            <a:rect b="b" l="l" r="r" t="t"/>
            <a:pathLst>
              <a:path extrusionOk="0" h="2477783" w="7315200">
                <a:moveTo>
                  <a:pt x="0" y="0"/>
                </a:moveTo>
                <a:lnTo>
                  <a:pt x="7315200" y="0"/>
                </a:lnTo>
                <a:lnTo>
                  <a:pt x="7315200" y="2477784"/>
                </a:lnTo>
                <a:lnTo>
                  <a:pt x="0" y="2477784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</p:sp>
      <p:grpSp>
        <p:nvGrpSpPr>
          <p:cNvPr id="149" name="Google Shape;149;p16"/>
          <p:cNvGrpSpPr/>
          <p:nvPr/>
        </p:nvGrpSpPr>
        <p:grpSpPr>
          <a:xfrm>
            <a:off x="-254016" y="9230009"/>
            <a:ext cx="18796043" cy="937448"/>
            <a:chOff x="204" y="0"/>
            <a:chExt cx="25061391" cy="1249931"/>
          </a:xfrm>
        </p:grpSpPr>
        <p:grpSp>
          <p:nvGrpSpPr>
            <p:cNvPr id="150" name="Google Shape;150;p16"/>
            <p:cNvGrpSpPr/>
            <p:nvPr/>
          </p:nvGrpSpPr>
          <p:grpSpPr>
            <a:xfrm rot="5400000">
              <a:off x="12002369" y="-11663474"/>
              <a:ext cx="1249931" cy="24576878"/>
              <a:chOff x="0" y="-38100"/>
              <a:chExt cx="246900" cy="4854692"/>
            </a:xfrm>
          </p:grpSpPr>
          <p:sp>
            <p:nvSpPr>
              <p:cNvPr id="151" name="Google Shape;151;p16"/>
              <p:cNvSpPr/>
              <p:nvPr/>
            </p:nvSpPr>
            <p:spPr>
              <a:xfrm>
                <a:off x="0" y="0"/>
                <a:ext cx="246798" cy="4816592"/>
              </a:xfrm>
              <a:custGeom>
                <a:rect b="b" l="l" r="r" t="t"/>
                <a:pathLst>
                  <a:path extrusionOk="0" h="4816592" w="246798">
                    <a:moveTo>
                      <a:pt x="0" y="0"/>
                    </a:moveTo>
                    <a:lnTo>
                      <a:pt x="246798" y="0"/>
                    </a:lnTo>
                    <a:lnTo>
                      <a:pt x="246798" y="4816592"/>
                    </a:lnTo>
                    <a:lnTo>
                      <a:pt x="0" y="4816592"/>
                    </a:lnTo>
                    <a:close/>
                  </a:path>
                </a:pathLst>
              </a:custGeom>
              <a:solidFill>
                <a:srgbClr val="EFFEF9"/>
              </a:solidFill>
              <a:ln>
                <a:noFill/>
              </a:ln>
            </p:spPr>
          </p:sp>
          <p:sp>
            <p:nvSpPr>
              <p:cNvPr id="152" name="Google Shape;152;p16"/>
              <p:cNvSpPr txBox="1"/>
              <p:nvPr/>
            </p:nvSpPr>
            <p:spPr>
              <a:xfrm>
                <a:off x="0" y="-38100"/>
                <a:ext cx="246900" cy="48546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50800" lIns="50800" spcFirstLastPara="1" rIns="50800" wrap="square" tIns="50800">
                <a:noAutofit/>
              </a:bodyPr>
              <a:lstStyle/>
              <a:p>
                <a:pPr indent="0" lvl="0" marL="0" marR="0" rtl="0" algn="ctr">
                  <a:lnSpc>
                    <a:spcPct val="1477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0" i="0" sz="18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53" name="Google Shape;153;p16"/>
            <p:cNvSpPr txBox="1"/>
            <p:nvPr/>
          </p:nvSpPr>
          <p:spPr>
            <a:xfrm>
              <a:off x="7951598" y="305302"/>
              <a:ext cx="9176100" cy="554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marR="0" rtl="0" algn="ctr">
                <a:lnSpc>
                  <a:spcPct val="139963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-US" sz="2700" u="none" cap="none" strike="noStrike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© Thinking Nation </a:t>
              </a:r>
              <a:r>
                <a:rPr b="1" lang="en-US" sz="2700">
                  <a:solidFill>
                    <a:srgbClr val="231F20"/>
                  </a:solidFill>
                  <a:latin typeface="Halant"/>
                  <a:ea typeface="Halant"/>
                  <a:cs typeface="Halant"/>
                  <a:sym typeface="Halant"/>
                </a:rPr>
                <a:t>2025</a:t>
              </a:r>
              <a:endParaRPr/>
            </a:p>
          </p:txBody>
        </p:sp>
        <p:cxnSp>
          <p:nvCxnSpPr>
            <p:cNvPr id="154" name="Google Shape;154;p16"/>
            <p:cNvCxnSpPr/>
            <p:nvPr/>
          </p:nvCxnSpPr>
          <p:spPr>
            <a:xfrm>
              <a:off x="204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55" name="Google Shape;155;p16"/>
            <p:cNvCxnSpPr/>
            <p:nvPr/>
          </p:nvCxnSpPr>
          <p:spPr>
            <a:xfrm>
              <a:off x="15587895" y="612007"/>
              <a:ext cx="9473700" cy="25500"/>
            </a:xfrm>
            <a:prstGeom prst="straightConnector1">
              <a:avLst/>
            </a:prstGeom>
            <a:noFill/>
            <a:ln cap="flat" cmpd="sng" w="152400">
              <a:solidFill>
                <a:srgbClr val="231F20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56" name="Google Shape;156;p16"/>
          <p:cNvSpPr txBox="1"/>
          <p:nvPr/>
        </p:nvSpPr>
        <p:spPr>
          <a:xfrm>
            <a:off x="2553980" y="876300"/>
            <a:ext cx="13179900" cy="13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ctr">
              <a:lnSpc>
                <a:spcPct val="14000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8499">
                <a:solidFill>
                  <a:srgbClr val="231F20"/>
                </a:solidFill>
                <a:latin typeface="Halant"/>
                <a:ea typeface="Halant"/>
                <a:cs typeface="Halant"/>
                <a:sym typeface="Halant"/>
              </a:rPr>
              <a:t>FOUR CORNERS</a:t>
            </a:r>
            <a:endParaRPr/>
          </a:p>
        </p:txBody>
      </p:sp>
      <p:grpSp>
        <p:nvGrpSpPr>
          <p:cNvPr id="157" name="Google Shape;157;p16"/>
          <p:cNvGrpSpPr/>
          <p:nvPr/>
        </p:nvGrpSpPr>
        <p:grpSpPr>
          <a:xfrm>
            <a:off x="12819920" y="2267609"/>
            <a:ext cx="2504257" cy="1771219"/>
            <a:chOff x="5376825" y="1512437"/>
            <a:chExt cx="3094350" cy="2481394"/>
          </a:xfrm>
        </p:grpSpPr>
        <p:sp>
          <p:nvSpPr>
            <p:cNvPr id="158" name="Google Shape;158;p16"/>
            <p:cNvSpPr/>
            <p:nvPr/>
          </p:nvSpPr>
          <p:spPr>
            <a:xfrm>
              <a:off x="537682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6"/>
            <p:cNvSpPr/>
            <p:nvPr/>
          </p:nvSpPr>
          <p:spPr>
            <a:xfrm>
              <a:off x="5436814" y="2335760"/>
              <a:ext cx="4653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" name="Google Shape;160;p16"/>
            <p:cNvSpPr/>
            <p:nvPr/>
          </p:nvSpPr>
          <p:spPr>
            <a:xfrm>
              <a:off x="7962533" y="2335739"/>
              <a:ext cx="432000" cy="1119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16"/>
            <p:cNvSpPr/>
            <p:nvPr/>
          </p:nvSpPr>
          <p:spPr>
            <a:xfrm rot="-5400000">
              <a:off x="5859814" y="2686815"/>
              <a:ext cx="345300" cy="11913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6"/>
            <p:cNvSpPr/>
            <p:nvPr/>
          </p:nvSpPr>
          <p:spPr>
            <a:xfrm rot="-5400000">
              <a:off x="7669031" y="2729508"/>
              <a:ext cx="345300" cy="11058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p16"/>
            <p:cNvSpPr/>
            <p:nvPr/>
          </p:nvSpPr>
          <p:spPr>
            <a:xfrm>
              <a:off x="6162670" y="3109731"/>
              <a:ext cx="4653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4" name="Google Shape;164;p16"/>
            <p:cNvSpPr/>
            <p:nvPr/>
          </p:nvSpPr>
          <p:spPr>
            <a:xfrm>
              <a:off x="7256450" y="3109685"/>
              <a:ext cx="432000" cy="884100"/>
            </a:xfrm>
            <a:prstGeom prst="roundRect">
              <a:avLst>
                <a:gd fmla="val 16667" name="adj"/>
              </a:avLst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pic>
          <p:nvPicPr>
            <p:cNvPr id="165" name="Google Shape;165;p1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221237" y="1512437"/>
              <a:ext cx="1310975" cy="13109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6" name="Google Shape;166;p16"/>
            <p:cNvSpPr/>
            <p:nvPr/>
          </p:nvSpPr>
          <p:spPr>
            <a:xfrm>
              <a:off x="7885875" y="1691400"/>
              <a:ext cx="585300" cy="540300"/>
            </a:xfrm>
            <a:prstGeom prst="ellipse">
              <a:avLst/>
            </a:prstGeom>
            <a:solidFill>
              <a:srgbClr val="000000"/>
            </a:solidFill>
            <a:ln cap="flat" cmpd="sng" w="9525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7" name="Google Shape;167;p16"/>
          <p:cNvSpPr txBox="1"/>
          <p:nvPr/>
        </p:nvSpPr>
        <p:spPr>
          <a:xfrm>
            <a:off x="1211200" y="2997600"/>
            <a:ext cx="8627700" cy="577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Directions: </a:t>
            </a:r>
            <a:r>
              <a:rPr lang="en-US" sz="3200">
                <a:solidFill>
                  <a:schemeClr val="dk1"/>
                </a:solidFill>
                <a:latin typeface="Halant"/>
                <a:ea typeface="Halant"/>
                <a:cs typeface="Halant"/>
                <a:sym typeface="Halant"/>
              </a:rPr>
              <a:t>Find a partner from another corner of the room and answer the following questions:</a:t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Halant"/>
              <a:ea typeface="Halant"/>
              <a:cs typeface="Halant"/>
              <a:sym typeface="Halant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option did you choose? Why?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431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Inter"/>
              <a:buAutoNum type="arabicPeriod"/>
            </a:pPr>
            <a:r>
              <a:rPr lang="en-US" sz="32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element of government did the Articles of Confederation succeed/fail at the most? Explain.</a:t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8" name="Google Shape;168;p16"/>
          <p:cNvSpPr txBox="1"/>
          <p:nvPr/>
        </p:nvSpPr>
        <p:spPr>
          <a:xfrm>
            <a:off x="9838900" y="4142900"/>
            <a:ext cx="846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-US" sz="2000">
                <a:solidFill>
                  <a:srgbClr val="231F20"/>
                </a:solidFill>
                <a:latin typeface="Inter"/>
                <a:ea typeface="Inter"/>
                <a:cs typeface="Inter"/>
                <a:sym typeface="Inter"/>
              </a:rPr>
              <a:t>Overall, the Articles of Confederation were _____________ in establishing the new United States in the 1780s.</a:t>
            </a:r>
            <a:endParaRPr sz="2000">
              <a:solidFill>
                <a:srgbClr val="231F20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69" name="Google Shape;169;p16"/>
          <p:cNvGraphicFramePr/>
          <p:nvPr/>
        </p:nvGraphicFramePr>
        <p:xfrm>
          <a:off x="10094900" y="4892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{4AB17691-2335-493D-8267-5851AD62D4E4}</a:tableStyleId>
              </a:tblPr>
              <a:tblGrid>
                <a:gridCol w="3977150"/>
                <a:gridCol w="39771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Helpful </a:t>
                      </a:r>
                      <a:endParaRPr sz="3000">
                        <a:solidFill>
                          <a:srgbClr val="231F20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38E0A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Balanced/ Mixed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1AF4B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Still Deciding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6484F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000">
                          <a:solidFill>
                            <a:srgbClr val="231F20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Mostly Harmful</a:t>
                      </a:r>
                      <a:endParaRPr sz="3000"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95C3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